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62" r:id="rId2"/>
    <p:sldId id="293" r:id="rId3"/>
    <p:sldId id="270" r:id="rId4"/>
    <p:sldId id="265" r:id="rId5"/>
    <p:sldId id="269" r:id="rId6"/>
    <p:sldId id="285" r:id="rId7"/>
    <p:sldId id="274" r:id="rId8"/>
    <p:sldId id="264" r:id="rId9"/>
    <p:sldId id="277" r:id="rId10"/>
    <p:sldId id="278" r:id="rId11"/>
    <p:sldId id="279" r:id="rId12"/>
    <p:sldId id="280" r:id="rId13"/>
    <p:sldId id="276" r:id="rId14"/>
    <p:sldId id="286" r:id="rId15"/>
    <p:sldId id="275" r:id="rId16"/>
    <p:sldId id="272" r:id="rId17"/>
    <p:sldId id="281" r:id="rId18"/>
    <p:sldId id="271" r:id="rId19"/>
    <p:sldId id="284" r:id="rId20"/>
    <p:sldId id="283" r:id="rId21"/>
    <p:sldId id="282" r:id="rId22"/>
    <p:sldId id="287" r:id="rId23"/>
    <p:sldId id="288" r:id="rId24"/>
    <p:sldId id="289" r:id="rId25"/>
    <p:sldId id="290" r:id="rId26"/>
    <p:sldId id="291" r:id="rId27"/>
    <p:sldId id="29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31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1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Proszę</a:t>
            </a:r>
            <a:r>
              <a:rPr lang="pl-PL" baseline="0" dirty="0"/>
              <a:t> zaznaczyć c</a:t>
            </a:r>
            <a:r>
              <a:rPr lang="pl-PL" dirty="0"/>
              <a:t>zynniki predysponujące</a:t>
            </a:r>
            <a:r>
              <a:rPr lang="pl-PL" baseline="0" dirty="0"/>
              <a:t> </a:t>
            </a:r>
            <a:r>
              <a:rPr lang="pl-PL" dirty="0"/>
              <a:t>do zachorowania na raka szyjki macicy według Pana/Pani. </a:t>
            </a:r>
          </a:p>
          <a:p>
            <a:pPr>
              <a:defRPr/>
            </a:pPr>
            <a:r>
              <a:rPr lang="pl-PL" dirty="0"/>
              <a:t>[pytanie wielokrotnego wyboru]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prawidłowe odpowiedzi</c:v>
                </c:pt>
              </c:strCache>
            </c:strRef>
          </c:tx>
          <c:spPr>
            <a:solidFill>
              <a:srgbClr val="C31FBB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8B6-4F4C-85D9-FB2368F9CE7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B6-4F4C-85D9-FB2368F9CE7F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B6-4F4C-85D9-FB2368F9C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późne rozpoczęcia współżycia</c:v>
                </c:pt>
                <c:pt idx="1">
                  <c:v>dużo partnerów seksualnych</c:v>
                </c:pt>
                <c:pt idx="2">
                  <c:v>zakażenie HPV</c:v>
                </c:pt>
                <c:pt idx="3">
                  <c:v>palenie papierosów</c:v>
                </c:pt>
                <c:pt idx="4">
                  <c:v>alkohol</c:v>
                </c:pt>
                <c:pt idx="5">
                  <c:v>dieta uboga w warzywa</c:v>
                </c:pt>
                <c:pt idx="6">
                  <c:v>bezdzietność</c:v>
                </c:pt>
              </c:strCache>
            </c:strRef>
          </c:cat>
          <c:val>
            <c:numRef>
              <c:f>Arkusz1!$B$2:$B$8</c:f>
              <c:numCache>
                <c:formatCode>0%</c:formatCode>
                <c:ptCount val="7"/>
                <c:pt idx="0">
                  <c:v>0.02</c:v>
                </c:pt>
                <c:pt idx="1">
                  <c:v>0.87</c:v>
                </c:pt>
                <c:pt idx="2">
                  <c:v>0.97</c:v>
                </c:pt>
                <c:pt idx="3">
                  <c:v>0.44</c:v>
                </c:pt>
                <c:pt idx="4">
                  <c:v>0.25</c:v>
                </c:pt>
                <c:pt idx="5">
                  <c:v>0.22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6-4F4C-85D9-FB2368F9CE7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błędne odpowiedzi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późne rozpoczęcia współżycia</c:v>
                </c:pt>
                <c:pt idx="1">
                  <c:v>dużo partnerów seksualnych</c:v>
                </c:pt>
                <c:pt idx="2">
                  <c:v>zakażenie HPV</c:v>
                </c:pt>
                <c:pt idx="3">
                  <c:v>palenie papierosów</c:v>
                </c:pt>
                <c:pt idx="4">
                  <c:v>alkohol</c:v>
                </c:pt>
                <c:pt idx="5">
                  <c:v>dieta uboga w warzywa</c:v>
                </c:pt>
                <c:pt idx="6">
                  <c:v>bezdzietność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28B6-4F4C-85D9-FB2368F9CE7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późne rozpoczęcia współżycia</c:v>
                </c:pt>
                <c:pt idx="1">
                  <c:v>dużo partnerów seksualnych</c:v>
                </c:pt>
                <c:pt idx="2">
                  <c:v>zakażenie HPV</c:v>
                </c:pt>
                <c:pt idx="3">
                  <c:v>palenie papierosów</c:v>
                </c:pt>
                <c:pt idx="4">
                  <c:v>alkohol</c:v>
                </c:pt>
                <c:pt idx="5">
                  <c:v>dieta uboga w warzywa</c:v>
                </c:pt>
                <c:pt idx="6">
                  <c:v>bezdzietność</c:v>
                </c:pt>
              </c:strCache>
            </c:strRef>
          </c:cat>
          <c:val>
            <c:numRef>
              <c:f>Arkusz1!$D$2:$D$8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28B6-4F4C-85D9-FB2368F9CE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795024799"/>
        <c:axId val="1896848991"/>
      </c:barChart>
      <c:catAx>
        <c:axId val="179502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96848991"/>
        <c:crosses val="autoZero"/>
        <c:auto val="1"/>
        <c:lblAlgn val="ctr"/>
        <c:lblOffset val="100"/>
        <c:noMultiLvlLbl val="0"/>
      </c:catAx>
      <c:valAx>
        <c:axId val="189684899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95024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Proszę zaznaczyć nowotwory, które według Pana/Pani mają związek z zakażeniem wirusa brodawczaka ludzkiego.
[pytanie wielokrotnego wyboru]</a:t>
            </a:r>
          </a:p>
        </c:rich>
      </c:tx>
      <c:layout>
        <c:manualLayout>
          <c:xMode val="edge"/>
          <c:yMode val="edge"/>
          <c:x val="0.14272946915810106"/>
          <c:y val="2.40600512819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odpowiedź prawidłowa</c:v>
          </c:tx>
          <c:spPr>
            <a:solidFill>
              <a:srgbClr val="C31FBB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5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8096-4D16-9088-BF69D9A613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Arkusz1!$B$2:$G$2</c:f>
              <c:strCache>
                <c:ptCount val="6"/>
                <c:pt idx="0">
                  <c:v>rak szyjki macicy</c:v>
                </c:pt>
                <c:pt idx="1">
                  <c:v>rak sromu</c:v>
                </c:pt>
                <c:pt idx="2">
                  <c:v>rak pochwy</c:v>
                </c:pt>
                <c:pt idx="3">
                  <c:v>rak prącia</c:v>
                </c:pt>
                <c:pt idx="4">
                  <c:v>brodawczak krtani</c:v>
                </c:pt>
                <c:pt idx="5">
                  <c:v>rak piersi</c:v>
                </c:pt>
              </c:strCache>
            </c:strRef>
          </c:cat>
          <c:val>
            <c:numRef>
              <c:f>Arkusz1!$B$3:$G$3</c:f>
              <c:numCache>
                <c:formatCode>#,#00%</c:formatCode>
                <c:ptCount val="6"/>
                <c:pt idx="0">
                  <c:v>0.98799999999999999</c:v>
                </c:pt>
                <c:pt idx="1">
                  <c:v>0.61399999999999999</c:v>
                </c:pt>
                <c:pt idx="2">
                  <c:v>0.58499999999999996</c:v>
                </c:pt>
                <c:pt idx="3">
                  <c:v>0.50600000000000001</c:v>
                </c:pt>
                <c:pt idx="4">
                  <c:v>0.45</c:v>
                </c:pt>
                <c:pt idx="5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6-4D16-9088-BF69D9A613E2}"/>
            </c:ext>
          </c:extLst>
        </c:ser>
        <c:ser>
          <c:idx val="1"/>
          <c:order val="1"/>
          <c:tx>
            <c:v>odpowiedź błędna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Arkusz1!$H$3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8096-4D16-9088-BF69D9A613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5543359"/>
        <c:axId val="1"/>
      </c:barChart>
      <c:catAx>
        <c:axId val="34554335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00%" sourceLinked="1"/>
        <c:majorTickMark val="none"/>
        <c:minorTickMark val="none"/>
        <c:tickLblPos val="nextTo"/>
        <c:crossAx val="345543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Jakie objawy skłoniłyby Panią do pójścia do lekarza? </a:t>
            </a:r>
            <a:br>
              <a:rPr lang="pl-PL"/>
            </a:br>
            <a:r>
              <a:rPr lang="pl-PL"/>
              <a:t>
[pytanie wielokrotnego wyboru]</a:t>
            </a:r>
          </a:p>
        </c:rich>
      </c:tx>
      <c:layout>
        <c:manualLayout>
          <c:xMode val="edge"/>
          <c:yMode val="edge"/>
          <c:x val="0.19351274872160654"/>
          <c:y val="7.71877430851190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31FBB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23F-4C6F-B532-CB28C8CD8EB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23F-4C6F-B532-CB28C8CD8E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anomalie w śluzie, upławy</c:v>
                </c:pt>
                <c:pt idx="1">
                  <c:v>krwawienie podczas stosunku płciowego</c:v>
                </c:pt>
                <c:pt idx="2">
                  <c:v>nieregularne krwawienia miesiączkowe</c:v>
                </c:pt>
                <c:pt idx="3">
                  <c:v>bóle podbrzusza</c:v>
                </c:pt>
                <c:pt idx="4">
                  <c:v>obrzęki kończyn dolnych</c:v>
                </c:pt>
              </c:strCache>
            </c:strRef>
          </c:cat>
          <c:val>
            <c:numRef>
              <c:f>Arkusz1!$B$2:$B$6</c:f>
              <c:numCache>
                <c:formatCode>#,#00%</c:formatCode>
                <c:ptCount val="5"/>
                <c:pt idx="0">
                  <c:v>0.83599999999999997</c:v>
                </c:pt>
                <c:pt idx="1">
                  <c:v>0.83099999999999996</c:v>
                </c:pt>
                <c:pt idx="2">
                  <c:v>0.71699999999999997</c:v>
                </c:pt>
                <c:pt idx="3">
                  <c:v>0.71199999999999997</c:v>
                </c:pt>
                <c:pt idx="4">
                  <c:v>0.434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3F-4C6F-B532-CB28C8CD8E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89613743"/>
        <c:axId val="1"/>
      </c:barChart>
      <c:catAx>
        <c:axId val="158961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00%" sourceLinked="1"/>
        <c:majorTickMark val="none"/>
        <c:minorTickMark val="none"/>
        <c:tickLblPos val="nextTo"/>
        <c:crossAx val="158961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Jakie objawy skłoniłyby Panią do pójścia do lekarza? </a:t>
            </a:r>
            <a:br>
              <a:rPr lang="pl-PL"/>
            </a:br>
            <a:r>
              <a:rPr lang="pl-PL"/>
              <a:t>
[pytanie wielokrotnego wyboru]</a:t>
            </a:r>
          </a:p>
        </c:rich>
      </c:tx>
      <c:layout>
        <c:manualLayout>
          <c:xMode val="edge"/>
          <c:yMode val="edge"/>
          <c:x val="0.19351274872160654"/>
          <c:y val="7.71877430851190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C31FBB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23F-4C6F-B532-CB28C8CD8EB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23F-4C6F-B532-CB28C8CD8E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anomalie w śluzie, upławy</c:v>
                </c:pt>
                <c:pt idx="1">
                  <c:v>krwawienie podczas stosunku płciowego</c:v>
                </c:pt>
                <c:pt idx="2">
                  <c:v>nieregularne krwawienia miesiączkowe</c:v>
                </c:pt>
                <c:pt idx="3">
                  <c:v>bóle podbrzusza</c:v>
                </c:pt>
                <c:pt idx="4">
                  <c:v>obrzęki kończyn dolnych</c:v>
                </c:pt>
              </c:strCache>
            </c:strRef>
          </c:cat>
          <c:val>
            <c:numRef>
              <c:f>Arkusz1!$B$2:$B$6</c:f>
              <c:numCache>
                <c:formatCode>#,#00%</c:formatCode>
                <c:ptCount val="5"/>
                <c:pt idx="0">
                  <c:v>0.83599999999999997</c:v>
                </c:pt>
                <c:pt idx="1">
                  <c:v>0.83099999999999996</c:v>
                </c:pt>
                <c:pt idx="2">
                  <c:v>0.71699999999999997</c:v>
                </c:pt>
                <c:pt idx="3">
                  <c:v>0.71199999999999997</c:v>
                </c:pt>
                <c:pt idx="4">
                  <c:v>0.434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3F-4C6F-B532-CB28C8CD8E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89613743"/>
        <c:axId val="1"/>
      </c:barChart>
      <c:catAx>
        <c:axId val="158961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00%" sourceLinked="1"/>
        <c:majorTickMark val="none"/>
        <c:minorTickMark val="none"/>
        <c:tickLblPos val="nextTo"/>
        <c:crossAx val="158961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Proszę</a:t>
            </a:r>
            <a:r>
              <a:rPr lang="pl-PL" baseline="0" dirty="0"/>
              <a:t> zaznaczyć c</a:t>
            </a:r>
            <a:r>
              <a:rPr lang="pl-PL" dirty="0"/>
              <a:t>zynniki predysponujące</a:t>
            </a:r>
            <a:r>
              <a:rPr lang="pl-PL" baseline="0" dirty="0"/>
              <a:t> </a:t>
            </a:r>
            <a:r>
              <a:rPr lang="pl-PL" dirty="0"/>
              <a:t>do zachorowania na raka szyjki macicy według Pana/Pani. </a:t>
            </a:r>
          </a:p>
          <a:p>
            <a:pPr>
              <a:defRPr/>
            </a:pPr>
            <a:r>
              <a:rPr lang="pl-PL" dirty="0"/>
              <a:t>[pytanie wielokrotnego wyboru]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prawidłowe odpowiedzi</c:v>
                </c:pt>
              </c:strCache>
            </c:strRef>
          </c:tx>
          <c:spPr>
            <a:solidFill>
              <a:srgbClr val="C31FBB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8B6-4F4C-85D9-FB2368F9CE7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B6-4F4C-85D9-FB2368F9CE7F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B6-4F4C-85D9-FB2368F9C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późne rozpoczęcia współżycia</c:v>
                </c:pt>
                <c:pt idx="1">
                  <c:v>dużo partnerów seksualnych</c:v>
                </c:pt>
                <c:pt idx="2">
                  <c:v>zakażenie HPV</c:v>
                </c:pt>
                <c:pt idx="3">
                  <c:v>palenie papierosów</c:v>
                </c:pt>
                <c:pt idx="4">
                  <c:v>alkohol</c:v>
                </c:pt>
                <c:pt idx="5">
                  <c:v>dieta uboga w warzywa</c:v>
                </c:pt>
                <c:pt idx="6">
                  <c:v>bezdzietność</c:v>
                </c:pt>
              </c:strCache>
            </c:strRef>
          </c:cat>
          <c:val>
            <c:numRef>
              <c:f>Arkusz1!$B$2:$B$8</c:f>
              <c:numCache>
                <c:formatCode>0%</c:formatCode>
                <c:ptCount val="7"/>
                <c:pt idx="0">
                  <c:v>0.02</c:v>
                </c:pt>
                <c:pt idx="1">
                  <c:v>0.87</c:v>
                </c:pt>
                <c:pt idx="2">
                  <c:v>0.97</c:v>
                </c:pt>
                <c:pt idx="3">
                  <c:v>0.44</c:v>
                </c:pt>
                <c:pt idx="4">
                  <c:v>0.25</c:v>
                </c:pt>
                <c:pt idx="5">
                  <c:v>0.22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6-4F4C-85D9-FB2368F9CE7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błędne odpowiedzi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późne rozpoczęcia współżycia</c:v>
                </c:pt>
                <c:pt idx="1">
                  <c:v>dużo partnerów seksualnych</c:v>
                </c:pt>
                <c:pt idx="2">
                  <c:v>zakażenie HPV</c:v>
                </c:pt>
                <c:pt idx="3">
                  <c:v>palenie papierosów</c:v>
                </c:pt>
                <c:pt idx="4">
                  <c:v>alkohol</c:v>
                </c:pt>
                <c:pt idx="5">
                  <c:v>dieta uboga w warzywa</c:v>
                </c:pt>
                <c:pt idx="6">
                  <c:v>bezdzietność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28B6-4F4C-85D9-FB2368F9CE7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późne rozpoczęcia współżycia</c:v>
                </c:pt>
                <c:pt idx="1">
                  <c:v>dużo partnerów seksualnych</c:v>
                </c:pt>
                <c:pt idx="2">
                  <c:v>zakażenie HPV</c:v>
                </c:pt>
                <c:pt idx="3">
                  <c:v>palenie papierosów</c:v>
                </c:pt>
                <c:pt idx="4">
                  <c:v>alkohol</c:v>
                </c:pt>
                <c:pt idx="5">
                  <c:v>dieta uboga w warzywa</c:v>
                </c:pt>
                <c:pt idx="6">
                  <c:v>bezdzietność</c:v>
                </c:pt>
              </c:strCache>
            </c:strRef>
          </c:cat>
          <c:val>
            <c:numRef>
              <c:f>Arkusz1!$D$2:$D$8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28B6-4F4C-85D9-FB2368F9CE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795024799"/>
        <c:axId val="1896848991"/>
      </c:barChart>
      <c:catAx>
        <c:axId val="179502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96848991"/>
        <c:crosses val="autoZero"/>
        <c:auto val="1"/>
        <c:lblAlgn val="ctr"/>
        <c:lblOffset val="100"/>
        <c:noMultiLvlLbl val="0"/>
      </c:catAx>
      <c:valAx>
        <c:axId val="189684899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95024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4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2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27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0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91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3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1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6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7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5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1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4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4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2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DA2C9E-4230-4F6F-A0FC-BA348F386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015" y="2054796"/>
            <a:ext cx="8475039" cy="1646302"/>
          </a:xfrm>
        </p:spPr>
        <p:txBody>
          <a:bodyPr/>
          <a:lstStyle/>
          <a:p>
            <a:pPr algn="ctr"/>
            <a:r>
              <a:rPr lang="pl-PL" sz="3600" dirty="0" err="1">
                <a:solidFill>
                  <a:schemeClr val="bg1">
                    <a:lumMod val="50000"/>
                  </a:schemeClr>
                </a:solidFill>
              </a:rPr>
              <a:t>Socjo</a:t>
            </a:r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-ekonomiczny aspekt profilaktyki raka szyjki macicy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95E6D43-7B47-418D-B7E2-B996DC29F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3851569"/>
            <a:ext cx="7766936" cy="261501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pl-PL" sz="2400" b="1" dirty="0">
                <a:solidFill>
                  <a:srgbClr val="C31FBB"/>
                </a:solidFill>
                <a:cs typeface="Times New Roman" panose="02020603050405020304" pitchFamily="18" charset="0"/>
              </a:rPr>
              <a:t>Autor: Marta Fudalej</a:t>
            </a:r>
          </a:p>
          <a:p>
            <a:pPr algn="ctr">
              <a:lnSpc>
                <a:spcPct val="120000"/>
              </a:lnSpc>
            </a:pPr>
            <a:r>
              <a:rPr lang="pl-PL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SKN Biologii Komórki Nowotworowej </a:t>
            </a:r>
          </a:p>
          <a:p>
            <a:pPr algn="ctr">
              <a:lnSpc>
                <a:spcPct val="120000"/>
              </a:lnSpc>
            </a:pPr>
            <a:r>
              <a:rPr lang="pl-PL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Zakład Profilaktyki Onkologicznej WUM </a:t>
            </a:r>
          </a:p>
          <a:p>
            <a:pPr algn="ctr">
              <a:lnSpc>
                <a:spcPct val="120000"/>
              </a:lnSpc>
            </a:pPr>
            <a:r>
              <a:rPr lang="pl-PL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ul. Żwirki i Wigury 81</a:t>
            </a:r>
          </a:p>
          <a:p>
            <a:pPr algn="ctr">
              <a:lnSpc>
                <a:spcPct val="120000"/>
              </a:lnSpc>
            </a:pPr>
            <a:r>
              <a:rPr lang="pl-PL" sz="1900" b="1" dirty="0">
                <a:solidFill>
                  <a:schemeClr val="tx1"/>
                </a:solidFill>
                <a:cs typeface="Times New Roman" panose="02020603050405020304" pitchFamily="18" charset="0"/>
              </a:rPr>
              <a:t>02-091 Warszawa</a:t>
            </a:r>
          </a:p>
          <a:p>
            <a:pPr algn="ctr">
              <a:lnSpc>
                <a:spcPct val="120000"/>
              </a:lnSpc>
            </a:pPr>
            <a:r>
              <a:rPr lang="pl-PL" sz="2400" b="1" dirty="0">
                <a:solidFill>
                  <a:srgbClr val="C31FBB"/>
                </a:solidFill>
                <a:cs typeface="Times New Roman" panose="02020603050405020304" pitchFamily="18" charset="0"/>
              </a:rPr>
              <a:t>Opiekun naukowy: dr hab. Anna M. Badowska-Kozakiewicz</a:t>
            </a:r>
          </a:p>
          <a:p>
            <a:pPr algn="ctr">
              <a:lnSpc>
                <a:spcPct val="160000"/>
              </a:lnSpc>
            </a:pPr>
            <a:endParaRPr lang="pl-PL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507351B-7282-4E02-98FC-C8E83F5557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1814" y="876095"/>
            <a:ext cx="2075649" cy="201632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A138246-9E66-4C0F-9CC8-654DCBC7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814" y="2892415"/>
            <a:ext cx="2075649" cy="200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4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AEE5DF-D9C2-45FA-BEC1-E530747A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KOSZTY PROFILAKTYKI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772FAA2-965A-4688-B9C5-A7200023E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21232"/>
            <a:ext cx="7665461" cy="357351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3D6177A7-9D86-4F05-8B1D-566A77F6F436}"/>
              </a:ext>
            </a:extLst>
          </p:cNvPr>
          <p:cNvSpPr/>
          <p:nvPr/>
        </p:nvSpPr>
        <p:spPr>
          <a:xfrm>
            <a:off x="4502552" y="2523281"/>
            <a:ext cx="1250066" cy="905719"/>
          </a:xfrm>
          <a:prstGeom prst="rect">
            <a:avLst/>
          </a:prstGeom>
          <a:noFill/>
          <a:ln w="38100">
            <a:solidFill>
              <a:srgbClr val="C31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BFFCFDB-F7FC-472B-8C4B-57B6A5E330E0}"/>
              </a:ext>
            </a:extLst>
          </p:cNvPr>
          <p:cNvSpPr txBox="1"/>
          <p:nvPr/>
        </p:nvSpPr>
        <p:spPr>
          <a:xfrm>
            <a:off x="787078" y="5787342"/>
            <a:ext cx="766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Program profilaktyki zakażeń wirusem brodawczaka ludzkiego (HPV) w mieście Katowice na lata 2014-2020 </a:t>
            </a:r>
          </a:p>
        </p:txBody>
      </p:sp>
    </p:spTree>
    <p:extLst>
      <p:ext uri="{BB962C8B-B14F-4D97-AF65-F5344CB8AC3E}">
        <p14:creationId xmlns:p14="http://schemas.microsoft.com/office/powerpoint/2010/main" val="298471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D7DF65-EDAD-4784-8B38-8C520232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KOSZTY PROFILAKTYKI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EC35E31-EB90-4178-A1F9-0F3D91EE4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240911"/>
            <a:ext cx="8237452" cy="245223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594D324-A223-45F1-8015-74CB53F36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160589"/>
            <a:ext cx="8237452" cy="108032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3532130-5094-4B96-9814-18F9AA9D227F}"/>
              </a:ext>
            </a:extLst>
          </p:cNvPr>
          <p:cNvSpPr/>
          <p:nvPr/>
        </p:nvSpPr>
        <p:spPr>
          <a:xfrm>
            <a:off x="2708476" y="5046562"/>
            <a:ext cx="6206310" cy="646588"/>
          </a:xfrm>
          <a:prstGeom prst="rect">
            <a:avLst/>
          </a:prstGeom>
          <a:noFill/>
          <a:ln w="38100">
            <a:solidFill>
              <a:srgbClr val="C31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CA991BA-3620-4B7F-8220-7742474037DC}"/>
              </a:ext>
            </a:extLst>
          </p:cNvPr>
          <p:cNvSpPr txBox="1"/>
          <p:nvPr/>
        </p:nvSpPr>
        <p:spPr>
          <a:xfrm>
            <a:off x="677334" y="5868365"/>
            <a:ext cx="8237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Koszty funkcjonowania polskiego Populacyjnego Programu Profilaktyki i Wczesnego Wykrywania Raka Szyjki Macicy w latach 2007-2009 </a:t>
            </a:r>
            <a:r>
              <a:rPr lang="pl-PL" sz="1400" i="1" dirty="0" err="1"/>
              <a:t>Ginekol</a:t>
            </a:r>
            <a:r>
              <a:rPr lang="pl-PL" sz="1400" i="1" dirty="0"/>
              <a:t> Pol. 2010, 81, 750-756 </a:t>
            </a:r>
          </a:p>
        </p:txBody>
      </p:sp>
    </p:spTree>
    <p:extLst>
      <p:ext uri="{BB962C8B-B14F-4D97-AF65-F5344CB8AC3E}">
        <p14:creationId xmlns:p14="http://schemas.microsoft.com/office/powerpoint/2010/main" val="13784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CBA47D-9C93-426D-A8DC-FAC0590E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KOSZTY PROFILAKTYKI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1746466-357C-4D1E-AA3D-1222D0F6A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2171347"/>
            <a:ext cx="6935160" cy="374331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0896765-61C5-413E-B89A-ACAE7F804302}"/>
              </a:ext>
            </a:extLst>
          </p:cNvPr>
          <p:cNvSpPr txBox="1"/>
          <p:nvPr/>
        </p:nvSpPr>
        <p:spPr>
          <a:xfrm>
            <a:off x="677333" y="5972536"/>
            <a:ext cx="8237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Koszty funkcjonowania polskiego Populacyjnego Programu Profilaktyki i Wczesnego Wykrywania Raka Szyjki Macicy w latach 2007-2009 </a:t>
            </a:r>
            <a:r>
              <a:rPr lang="pl-PL" sz="1400" i="1" dirty="0" err="1"/>
              <a:t>Ginekol</a:t>
            </a:r>
            <a:r>
              <a:rPr lang="pl-PL" sz="1400" i="1" dirty="0"/>
              <a:t> Pol. 2010, 81, 750-756 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1B03C47C-F385-4761-96E6-70FE7BE3B782}"/>
              </a:ext>
            </a:extLst>
          </p:cNvPr>
          <p:cNvCxnSpPr/>
          <p:nvPr/>
        </p:nvCxnSpPr>
        <p:spPr>
          <a:xfrm>
            <a:off x="5104435" y="2847372"/>
            <a:ext cx="2395960" cy="0"/>
          </a:xfrm>
          <a:prstGeom prst="line">
            <a:avLst/>
          </a:prstGeom>
          <a:ln>
            <a:solidFill>
              <a:srgbClr val="C31FB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74824C74-BD59-4A55-85A0-590A7D5AEE00}"/>
              </a:ext>
            </a:extLst>
          </p:cNvPr>
          <p:cNvCxnSpPr/>
          <p:nvPr/>
        </p:nvCxnSpPr>
        <p:spPr>
          <a:xfrm>
            <a:off x="2559933" y="3844724"/>
            <a:ext cx="2395960" cy="0"/>
          </a:xfrm>
          <a:prstGeom prst="line">
            <a:avLst/>
          </a:prstGeom>
          <a:ln>
            <a:solidFill>
              <a:srgbClr val="C31FB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28A714B6-51A0-4187-B884-1AF94158FD66}"/>
              </a:ext>
            </a:extLst>
          </p:cNvPr>
          <p:cNvSpPr/>
          <p:nvPr/>
        </p:nvSpPr>
        <p:spPr>
          <a:xfrm>
            <a:off x="5231756" y="4838222"/>
            <a:ext cx="1134319" cy="381950"/>
          </a:xfrm>
          <a:prstGeom prst="rect">
            <a:avLst/>
          </a:prstGeom>
          <a:noFill/>
          <a:ln w="38100">
            <a:solidFill>
              <a:srgbClr val="C31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20ED6BF-1C0A-442B-82D8-24E681F982FD}"/>
              </a:ext>
            </a:extLst>
          </p:cNvPr>
          <p:cNvSpPr/>
          <p:nvPr/>
        </p:nvSpPr>
        <p:spPr>
          <a:xfrm>
            <a:off x="2166394" y="5518102"/>
            <a:ext cx="1433333" cy="381950"/>
          </a:xfrm>
          <a:prstGeom prst="rect">
            <a:avLst/>
          </a:prstGeom>
          <a:noFill/>
          <a:ln w="38100">
            <a:solidFill>
              <a:srgbClr val="C31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91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885E60-005E-4A03-B4C4-26CCD6C9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KOSZTY LECZENIA RAKA SZYJKI MACICY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29DC8B-2AB0-40A5-B4AB-5DA0BEE24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pracy wykorzystano dane NFZ dostępne w systemie pn. Rejestr Leczenia Chorób. Analizie poddano </a:t>
            </a:r>
            <a:r>
              <a:rPr lang="pl-PL" b="1" dirty="0"/>
              <a:t>19640 kobiet chorych na raka szyjki macicy</a:t>
            </a:r>
            <a:r>
              <a:rPr lang="pl-PL" dirty="0"/>
              <a:t>, które rozpoczęły leczenie w latach 2005- 2010.</a:t>
            </a:r>
          </a:p>
          <a:p>
            <a:r>
              <a:rPr lang="pl-PL" dirty="0"/>
              <a:t>Średni koszt leczenia jednej chorej w badanym okresie wynosił </a:t>
            </a:r>
            <a:r>
              <a:rPr lang="pl-PL" dirty="0">
                <a:solidFill>
                  <a:srgbClr val="C31FBB"/>
                </a:solidFill>
              </a:rPr>
              <a:t>około 25 tysięcy PLN/ osobę.</a:t>
            </a:r>
          </a:p>
          <a:p>
            <a:pPr marL="0" indent="0">
              <a:buNone/>
            </a:pPr>
            <a:r>
              <a:rPr lang="pl-PL" sz="1400" i="1" dirty="0"/>
              <a:t>A. </a:t>
            </a:r>
            <a:r>
              <a:rPr lang="pl-PL" sz="1400" i="1" dirty="0" err="1"/>
              <a:t>Kozierewicz</a:t>
            </a:r>
            <a:r>
              <a:rPr lang="pl-PL" sz="1400" i="1" dirty="0"/>
              <a:t>, B. Mega, A. Śliwczyński, D. Rutkowski, T. Basta, R. Jach Skuteczność i koszty leczenia raka szyjki macicy w Polsce; ujęcie regionalne </a:t>
            </a:r>
            <a:r>
              <a:rPr lang="pl-PL" sz="1400" dirty="0"/>
              <a:t>Przegląd Lekarski 2017/74/6 </a:t>
            </a:r>
            <a:endParaRPr lang="pl-PL" sz="1400" i="1" dirty="0">
              <a:solidFill>
                <a:srgbClr val="C31F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6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1FD83D-429F-4622-96C0-E419CC2F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KOSZTY PROFILAKTYKI, A KOSZTY LECZENIA RAKA SZYJKI MACICY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16784A9-2867-40D9-8E74-C5B33ED9D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12322"/>
            <a:ext cx="8744168" cy="228605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CE86AD4-0384-43E8-B5D0-B6B88A64B967}"/>
              </a:ext>
            </a:extLst>
          </p:cNvPr>
          <p:cNvSpPr txBox="1"/>
          <p:nvPr/>
        </p:nvSpPr>
        <p:spPr>
          <a:xfrm>
            <a:off x="833377" y="4398379"/>
            <a:ext cx="844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Januszek-</a:t>
            </a:r>
            <a:r>
              <a:rPr lang="pl-PL" sz="1400" i="1" dirty="0" err="1"/>
              <a:t>Michalecka</a:t>
            </a:r>
            <a:r>
              <a:rPr lang="pl-PL" sz="1400" i="1" dirty="0"/>
              <a:t> L. Wieloczynnikowa analiza efektywności Populacyjnego Programu Profilaktyki i Wczesnego Wykrywania Raka Szyjki Macicy. Rozprawa doktorska. Poznań 2015</a:t>
            </a:r>
          </a:p>
        </p:txBody>
      </p:sp>
    </p:spTree>
    <p:extLst>
      <p:ext uri="{BB962C8B-B14F-4D97-AF65-F5344CB8AC3E}">
        <p14:creationId xmlns:p14="http://schemas.microsoft.com/office/powerpoint/2010/main" val="1474329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C61579-F6B9-4967-A1E0-68D3E0950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3) KIEDY PACJENTKI ZGŁASZAJĄ SIĘ DO LEKARZA? CZY MA TO ZNACZENIE EKONOMICZNE? </a:t>
            </a:r>
          </a:p>
        </p:txBody>
      </p:sp>
      <p:pic>
        <p:nvPicPr>
          <p:cNvPr id="5" name="Grafika 4" descr="Klepsydra">
            <a:extLst>
              <a:ext uri="{FF2B5EF4-FFF2-40B4-BE49-F238E27FC236}">
                <a16:creationId xmlns:a16="http://schemas.microsoft.com/office/drawing/2014/main" id="{7625279C-43E8-4C08-AE8B-401EA7CA9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2406" y="3877519"/>
            <a:ext cx="1860630" cy="186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9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91F190-0965-4895-A445-06EA0942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ZGŁASZANIE SIĘ PACJENTEK DO LEKARZA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F00BAF-C84C-46A8-8D1E-934AF3B54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10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Obiekt 4">
            <a:extLst>
              <a:ext uri="{FF2B5EF4-FFF2-40B4-BE49-F238E27FC236}">
                <a16:creationId xmlns:a16="http://schemas.microsoft.com/office/drawing/2014/main" id="{31FA3061-1806-4036-B842-4BD0CADEF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627047"/>
              </p:ext>
            </p:extLst>
          </p:nvPr>
        </p:nvGraphicFramePr>
        <p:xfrm>
          <a:off x="328982" y="2257064"/>
          <a:ext cx="6530947" cy="377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3593E93-9248-4530-B169-F5E6C79B5076}"/>
              </a:ext>
            </a:extLst>
          </p:cNvPr>
          <p:cNvSpPr txBox="1"/>
          <p:nvPr/>
        </p:nvSpPr>
        <p:spPr>
          <a:xfrm>
            <a:off x="7002683" y="2257064"/>
            <a:ext cx="33682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74.2% ankietowanych uważa, że badanie cytologiczne powinno być wykonywane raz do roku.</a:t>
            </a:r>
          </a:p>
          <a:p>
            <a:r>
              <a:rPr lang="pl-PL" dirty="0"/>
              <a:t>62.5% ankietowanych kobiet miało wykonywane badanie cytologiczne. Co ciekawe, w grupie kobiet z kierunku lekarskiego odsetek ten był niższy i wynosił 58.4%.</a:t>
            </a:r>
          </a:p>
          <a:p>
            <a:endParaRPr lang="pl-PL" dirty="0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E6006030-FA93-4F44-9D48-55CA4D772939}"/>
              </a:ext>
            </a:extLst>
          </p:cNvPr>
          <p:cNvCxnSpPr>
            <a:cxnSpLocks/>
          </p:cNvCxnSpPr>
          <p:nvPr/>
        </p:nvCxnSpPr>
        <p:spPr>
          <a:xfrm>
            <a:off x="7118430" y="3671104"/>
            <a:ext cx="2257064" cy="0"/>
          </a:xfrm>
          <a:prstGeom prst="line">
            <a:avLst/>
          </a:prstGeom>
          <a:ln>
            <a:solidFill>
              <a:srgbClr val="C31FB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85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91F190-0965-4895-A445-06EA0942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ZGŁASZANIE SIĘ PACJENTEK DO LEKARZA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F00BAF-C84C-46A8-8D1E-934AF3B54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10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Obiekt 4">
            <a:extLst>
              <a:ext uri="{FF2B5EF4-FFF2-40B4-BE49-F238E27FC236}">
                <a16:creationId xmlns:a16="http://schemas.microsoft.com/office/drawing/2014/main" id="{31FA3061-1806-4036-B842-4BD0CADEF3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982" y="2257064"/>
          <a:ext cx="6530947" cy="377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83593E93-9248-4530-B169-F5E6C79B5076}"/>
              </a:ext>
            </a:extLst>
          </p:cNvPr>
          <p:cNvSpPr txBox="1"/>
          <p:nvPr/>
        </p:nvSpPr>
        <p:spPr>
          <a:xfrm>
            <a:off x="7002683" y="2257064"/>
            <a:ext cx="33682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74.2% ankietowanych uważa, że badanie cytologiczne powinno być wykonywane raz do roku.</a:t>
            </a:r>
          </a:p>
          <a:p>
            <a:r>
              <a:rPr lang="pl-PL" dirty="0"/>
              <a:t>62.5% ankietowanych kobiet miało wykonywane badanie cytologiczne. Co ciekawe, w grupie kobiet z kierunku lekarskiego odsetek ten był niższy i wynosił 58.4%.</a:t>
            </a:r>
          </a:p>
          <a:p>
            <a:endParaRPr lang="pl-PL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BEF57A5-A5AB-46B7-9061-1659FBF46C13}"/>
              </a:ext>
            </a:extLst>
          </p:cNvPr>
          <p:cNvCxnSpPr>
            <a:cxnSpLocks/>
          </p:cNvCxnSpPr>
          <p:nvPr/>
        </p:nvCxnSpPr>
        <p:spPr>
          <a:xfrm>
            <a:off x="7118430" y="5046562"/>
            <a:ext cx="2257064" cy="0"/>
          </a:xfrm>
          <a:prstGeom prst="line">
            <a:avLst/>
          </a:prstGeom>
          <a:ln>
            <a:solidFill>
              <a:srgbClr val="C31FB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E6006030-FA93-4F44-9D48-55CA4D772939}"/>
              </a:ext>
            </a:extLst>
          </p:cNvPr>
          <p:cNvCxnSpPr>
            <a:cxnSpLocks/>
          </p:cNvCxnSpPr>
          <p:nvPr/>
        </p:nvCxnSpPr>
        <p:spPr>
          <a:xfrm>
            <a:off x="7118430" y="3671104"/>
            <a:ext cx="2257064" cy="0"/>
          </a:xfrm>
          <a:prstGeom prst="line">
            <a:avLst/>
          </a:prstGeom>
          <a:ln>
            <a:solidFill>
              <a:srgbClr val="C31FB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85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93BCAB-20C4-4379-B9F8-6D0DBEFEE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EKONOMIA STADIÓW ZAAWANSOWANIA RAKA SZYJKI MACICY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4DEA71-2336-4D66-9383-58CA90DED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„Panuje rozpowszechnione przekonanie, że </a:t>
            </a:r>
            <a:r>
              <a:rPr lang="pl-PL" dirty="0">
                <a:solidFill>
                  <a:srgbClr val="C31FBB"/>
                </a:solidFill>
              </a:rPr>
              <a:t>bardziej zaawansowany nowotwór może powodować konieczność wyższych nakładów.</a:t>
            </a:r>
            <a:r>
              <a:rPr lang="pl-PL" dirty="0"/>
              <a:t> W badaniach amerykańskich wydatki na leczenie chorych na raka szyjki macicy bardzo silnie zależą od stadium klinicznego zaawansowania nowotworu, a proporcja wydatków w pierwszych miesiącach leczenia nowotworu: in situ, miejscowego, naciekającego regionalnie i uogólnionego, kształtuje się jak: 1:6:9:12. W wartościach monetarnych porównywalne wartości kosztów w ciągu 12 miesięcy leczenia w przypadku raka zajmującego tylko szyjkę macicy to ok. </a:t>
            </a:r>
            <a:r>
              <a:rPr lang="pl-PL" dirty="0">
                <a:solidFill>
                  <a:srgbClr val="C31FBB"/>
                </a:solidFill>
              </a:rPr>
              <a:t>16 tys. USD</a:t>
            </a:r>
            <a:r>
              <a:rPr lang="pl-PL" dirty="0"/>
              <a:t>, a naciekającego regionalnie to ok. </a:t>
            </a:r>
            <a:r>
              <a:rPr lang="pl-PL" dirty="0">
                <a:solidFill>
                  <a:srgbClr val="C31FBB"/>
                </a:solidFill>
              </a:rPr>
              <a:t>30 tys. USD</a:t>
            </a:r>
            <a:r>
              <a:rPr lang="pl-PL" dirty="0"/>
              <a:t>.”</a:t>
            </a:r>
          </a:p>
          <a:p>
            <a:pPr marL="0" indent="0" algn="just">
              <a:buNone/>
            </a:pPr>
            <a:r>
              <a:rPr lang="en-US" sz="1400" i="1" dirty="0"/>
              <a:t>Subramanian S, </a:t>
            </a:r>
            <a:r>
              <a:rPr lang="en-US" sz="1400" i="1" dirty="0" err="1"/>
              <a:t>Trogdon</a:t>
            </a:r>
            <a:r>
              <a:rPr lang="en-US" sz="1400" i="1" dirty="0"/>
              <a:t> J, Ekwueme DU, Gardner JG, Whitmire JT, Rao C: Cost of cervical cancer treatment: implications for providing coverage to low-income women under the Medicaid expansion for cancer care. </a:t>
            </a:r>
            <a:r>
              <a:rPr lang="en-US" sz="1400" i="1" dirty="0" err="1"/>
              <a:t>Womens</a:t>
            </a:r>
            <a:r>
              <a:rPr lang="en-US" sz="1400" i="1" dirty="0"/>
              <a:t> Health Issues. 2010; 20: 400-405.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3650441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7DC490-31FC-4626-AE03-12C735471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4) CZY WIEDZA ODNOŚNIE POZAPŁUCNYCH SKUTKÓW PALENIA PAPIEROSÓW JEST WYSTARCZAJĄCA? </a:t>
            </a:r>
          </a:p>
        </p:txBody>
      </p:sp>
      <p:pic>
        <p:nvPicPr>
          <p:cNvPr id="5" name="Grafika 4" descr="Palenie">
            <a:extLst>
              <a:ext uri="{FF2B5EF4-FFF2-40B4-BE49-F238E27FC236}">
                <a16:creationId xmlns:a16="http://schemas.microsoft.com/office/drawing/2014/main" id="{830333A1-82DC-4DEE-9761-0DBD4213D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8787" y="3828325"/>
            <a:ext cx="2035215" cy="20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CE6E43D-FC44-4F15-89C6-7C08E9BDC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21115E6-3640-4179-A252-686A27B75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68D2ABE-CDFA-4BEB-AF45-E43862265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A108FB8B-558B-4F9E-970F-72D2EE57F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481E92F1-5BD2-4422-B875-90578CEAA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9D9630F3-9488-4F58-9098-F6B8552B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A82B105D-E7A6-4F3A-AFDA-B9133F6BD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92262AB-546B-41A7-99DE-EC034F07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D878A1F7-F404-41A0-BD7C-9739499B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076BF32-29FF-4C3A-B1AF-91A28EFD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A4C29F3-B3A2-40B9-8670-ADA39B0C4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DDB001-C82E-464D-8103-739102730F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9" b="4482"/>
          <a:stretch/>
        </p:blipFill>
        <p:spPr bwMode="auto">
          <a:xfrm>
            <a:off x="381000" y="875436"/>
            <a:ext cx="9079335" cy="5107127"/>
          </a:xfrm>
          <a:prstGeom prst="rect">
            <a:avLst/>
          </a:prstGeom>
          <a:solidFill>
            <a:srgbClr val="C31FBB">
              <a:alpha val="0"/>
            </a:srgbClr>
          </a:solidFill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79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44A344-BCAF-40D5-B10A-66F1B8B28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PALENIE PAPIEROSÓW, A RAK SZYJKI MACICY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8212ED7B-3EBA-4A04-A79D-6EF9252485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433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B291995B-7936-4983-A7BB-ECF28A1474DF}"/>
              </a:ext>
            </a:extLst>
          </p:cNvPr>
          <p:cNvSpPr/>
          <p:nvPr/>
        </p:nvSpPr>
        <p:spPr>
          <a:xfrm>
            <a:off x="4294207" y="4641447"/>
            <a:ext cx="1261641" cy="1296365"/>
          </a:xfrm>
          <a:prstGeom prst="rect">
            <a:avLst/>
          </a:prstGeom>
          <a:noFill/>
          <a:ln w="38100">
            <a:solidFill>
              <a:srgbClr val="C31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580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DB7C27-EABD-4325-AF57-73BCA252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PALENIE PAPIEROSÓW, A RAK SZYJKI MACICY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170FBEA-2689-4688-8EF9-493C93A24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22531"/>
            <a:ext cx="9012225" cy="263466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03B36C9-CA28-46F4-9AD5-0216D8A626CB}"/>
              </a:ext>
            </a:extLst>
          </p:cNvPr>
          <p:cNvSpPr txBox="1"/>
          <p:nvPr/>
        </p:nvSpPr>
        <p:spPr>
          <a:xfrm>
            <a:off x="677334" y="4953965"/>
            <a:ext cx="8732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Fonseca-</a:t>
            </a:r>
            <a:r>
              <a:rPr lang="pl-PL" sz="1400" i="1" dirty="0" err="1"/>
              <a:t>Moutinho</a:t>
            </a:r>
            <a:r>
              <a:rPr lang="pl-PL" sz="1400" i="1" dirty="0"/>
              <a:t> JA. Smoking and </a:t>
            </a:r>
            <a:r>
              <a:rPr lang="pl-PL" sz="1400" i="1" dirty="0" err="1"/>
              <a:t>cervical</a:t>
            </a:r>
            <a:r>
              <a:rPr lang="pl-PL" sz="1400" i="1" dirty="0"/>
              <a:t> </a:t>
            </a:r>
            <a:r>
              <a:rPr lang="pl-PL" sz="1400" i="1" dirty="0" err="1"/>
              <a:t>cancer</a:t>
            </a:r>
            <a:r>
              <a:rPr lang="pl-PL" sz="1400" i="1" dirty="0"/>
              <a:t>. ISRN </a:t>
            </a:r>
            <a:r>
              <a:rPr lang="pl-PL" sz="1400" i="1" dirty="0" err="1"/>
              <a:t>Obstet</a:t>
            </a:r>
            <a:r>
              <a:rPr lang="pl-PL" sz="1400" i="1" dirty="0"/>
              <a:t> </a:t>
            </a:r>
            <a:r>
              <a:rPr lang="pl-PL" sz="1400" i="1" dirty="0" err="1"/>
              <a:t>Gynecol</a:t>
            </a:r>
            <a:r>
              <a:rPr lang="pl-PL" sz="1400" i="1" dirty="0"/>
              <a:t>. 2011;2011:847684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D60635A8-8E0D-4481-BE1A-1642500DDAB5}"/>
              </a:ext>
            </a:extLst>
          </p:cNvPr>
          <p:cNvCxnSpPr>
            <a:cxnSpLocks/>
          </p:cNvCxnSpPr>
          <p:nvPr/>
        </p:nvCxnSpPr>
        <p:spPr>
          <a:xfrm>
            <a:off x="6759615" y="2453833"/>
            <a:ext cx="2037144" cy="0"/>
          </a:xfrm>
          <a:prstGeom prst="line">
            <a:avLst/>
          </a:prstGeom>
          <a:ln>
            <a:solidFill>
              <a:srgbClr val="C31FB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731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4F0726-546E-459B-88CA-63A436DA4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JAKIE WNIOSKI MOŻEMY WYCIĄGNAĆ Z TEJ ANALIZY?</a:t>
            </a:r>
          </a:p>
        </p:txBody>
      </p:sp>
      <p:pic>
        <p:nvPicPr>
          <p:cNvPr id="8" name="Grafika 7" descr="Prezentacja z wykresem słupkowym (od prawej do lewej)">
            <a:extLst>
              <a:ext uri="{FF2B5EF4-FFF2-40B4-BE49-F238E27FC236}">
                <a16:creationId xmlns:a16="http://schemas.microsoft.com/office/drawing/2014/main" id="{CFB11E29-B0CC-4751-8A2B-FEEA112B7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6548" y="3643131"/>
            <a:ext cx="2083442" cy="20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19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58ECE7-8997-4170-A50B-F8CE55CE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13FB6F-2EBA-430B-89B7-CE70DF2EE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1) Edukacja dotycząca profilaktyki chorób nowotworowych i czynników ryzyka związanych z zachorowaniem na poszczególne nowotwory jest potrzebna. Powinna być przeprowadzana już w szkole średniej i kontynuowana na studiach.</a:t>
            </a:r>
          </a:p>
        </p:txBody>
      </p:sp>
    </p:spTree>
    <p:extLst>
      <p:ext uri="{BB962C8B-B14F-4D97-AF65-F5344CB8AC3E}">
        <p14:creationId xmlns:p14="http://schemas.microsoft.com/office/powerpoint/2010/main" val="3002181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CF4D1-3A01-40A5-B3DF-26AAD902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B375F0-C7D8-42CC-868B-5ECD98046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2) Dobrze prowadzona profilaktyka nie tylko umożliwia zadbanie o zdrowie populacji, ale również przyczynia się do lepszej ekonomiki zdrowia publicznego.</a:t>
            </a:r>
          </a:p>
        </p:txBody>
      </p:sp>
    </p:spTree>
    <p:extLst>
      <p:ext uri="{BB962C8B-B14F-4D97-AF65-F5344CB8AC3E}">
        <p14:creationId xmlns:p14="http://schemas.microsoft.com/office/powerpoint/2010/main" val="1742693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7025AB-93EE-4AC6-B7A1-5FAF38E6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6933C4-7EDB-44D6-923A-6050C3448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3) Bardziej świadome i lepiej wyedukowane społeczeństwo powinno bardziej dbać o swoje zdrowie i wcześniej zgłaszać się do lekarza, co umożliwi poniesienie mniejszych kosztów związanych z leczeniem zaawansowanych stadiów chorób nowotworowych.</a:t>
            </a:r>
          </a:p>
        </p:txBody>
      </p:sp>
    </p:spTree>
    <p:extLst>
      <p:ext uri="{BB962C8B-B14F-4D97-AF65-F5344CB8AC3E}">
        <p14:creationId xmlns:p14="http://schemas.microsoft.com/office/powerpoint/2010/main" val="73701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D0332B-A0CA-4778-9175-07F14CF4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39F9DD-CB66-4B14-9166-90FF65C80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4) Kampanie dotyczące szkodliwości palenia papierosów powinny położyć większy nacisk na </a:t>
            </a:r>
            <a:r>
              <a:rPr lang="pl-PL" sz="2400" dirty="0" err="1"/>
              <a:t>pozapłucne</a:t>
            </a:r>
            <a:r>
              <a:rPr lang="pl-PL" sz="2400" dirty="0"/>
              <a:t> aspekty wpływu dymu tytoniowego.</a:t>
            </a:r>
          </a:p>
        </p:txBody>
      </p:sp>
    </p:spTree>
    <p:extLst>
      <p:ext uri="{BB962C8B-B14F-4D97-AF65-F5344CB8AC3E}">
        <p14:creationId xmlns:p14="http://schemas.microsoft.com/office/powerpoint/2010/main" val="3799982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669B68D-0927-46E8-8F27-BD890FF1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231642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534CCE-7DC5-44AB-B3BB-AE3A1D985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1) CZY EDUKACJA W ZAKRESIE PROFILAKTYKI CHORÓB NOWOTWOROWYCH JEST POTRZEBNA? CZY WIEDZA POLAKÓW ZWIĘKSZA SIĘ NA PRZESTRZENI LAT?</a:t>
            </a:r>
          </a:p>
        </p:txBody>
      </p:sp>
      <p:pic>
        <p:nvPicPr>
          <p:cNvPr id="5" name="Grafika 4" descr="Mózg w głowie">
            <a:extLst>
              <a:ext uri="{FF2B5EF4-FFF2-40B4-BE49-F238E27FC236}">
                <a16:creationId xmlns:a16="http://schemas.microsoft.com/office/drawing/2014/main" id="{27F40147-8156-46B5-903E-4E05C2B7A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6325" y="3844100"/>
            <a:ext cx="2197262" cy="21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9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DE9CEE-6682-4F0B-8163-3CE3137E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CZYNNIKI RYZYKA RAKA SZYJKI MACICY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E8AE3E-B457-4894-B263-7550A4B87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C31FBB"/>
                </a:solidFill>
              </a:rPr>
              <a:t>długotrwałe zakażenie wirusem brodawczaka ludzkiego,</a:t>
            </a:r>
          </a:p>
          <a:p>
            <a:r>
              <a:rPr lang="pl-PL" dirty="0"/>
              <a:t>duża liczba partnerów seksualnych, </a:t>
            </a:r>
          </a:p>
          <a:p>
            <a:r>
              <a:rPr lang="pl-PL" dirty="0"/>
              <a:t>młody wiek w momencie rozpoczęcia inicjacji seksualnej, </a:t>
            </a:r>
          </a:p>
          <a:p>
            <a:r>
              <a:rPr lang="pl-PL" dirty="0"/>
              <a:t>palenie tytoniu,</a:t>
            </a:r>
          </a:p>
          <a:p>
            <a:r>
              <a:rPr lang="pl-PL" dirty="0"/>
              <a:t>dieta uboga w warzywa i owoce.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A762803-7C9D-4576-B103-2D651718F5EB}"/>
              </a:ext>
            </a:extLst>
          </p:cNvPr>
          <p:cNvSpPr txBox="1"/>
          <p:nvPr/>
        </p:nvSpPr>
        <p:spPr>
          <a:xfrm>
            <a:off x="775504" y="4386805"/>
            <a:ext cx="96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Mocarska A, </a:t>
            </a:r>
            <a:r>
              <a:rPr lang="pl-PL" sz="1400" i="1" dirty="0" err="1"/>
              <a:t>Starosławska</a:t>
            </a:r>
            <a:r>
              <a:rPr lang="pl-PL" sz="1400" i="1" dirty="0"/>
              <a:t> E, </a:t>
            </a:r>
            <a:r>
              <a:rPr lang="pl-PL" sz="1400" i="1" dirty="0" err="1"/>
              <a:t>Zelazowska</a:t>
            </a:r>
            <a:r>
              <a:rPr lang="pl-PL" sz="1400" i="1" dirty="0"/>
              <a:t>-Cieślińska I et al.  Epidemiologia i czynniki ryzyka rozwoju raka płaskonabłonkowego szyjki macicy. Pol </a:t>
            </a:r>
            <a:r>
              <a:rPr lang="pl-PL" sz="1400" i="1" dirty="0" err="1"/>
              <a:t>Merkur</a:t>
            </a:r>
            <a:r>
              <a:rPr lang="pl-PL" sz="1400" i="1" dirty="0"/>
              <a:t> Lek. 2012, XXXIII(194): 101–106.</a:t>
            </a:r>
          </a:p>
        </p:txBody>
      </p:sp>
    </p:spTree>
    <p:extLst>
      <p:ext uri="{BB962C8B-B14F-4D97-AF65-F5344CB8AC3E}">
        <p14:creationId xmlns:p14="http://schemas.microsoft.com/office/powerpoint/2010/main" val="262172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5B1ECA-67EB-4772-A280-75B9A7CC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CZYNNIKI RYZYKA RAKA SZYJKI MACICY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D58E8A-27BC-4FD1-AFE6-3D002B49F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tylko </a:t>
            </a:r>
            <a:r>
              <a:rPr lang="pl-PL" b="1" dirty="0">
                <a:solidFill>
                  <a:srgbClr val="C31FBB"/>
                </a:solidFill>
              </a:rPr>
              <a:t>60% ankietowanych </a:t>
            </a:r>
            <a:r>
              <a:rPr lang="pl-PL" dirty="0"/>
              <a:t>widzi związek powstania raka szyjki macicy z infekcją HPV. Większość respondentek (65%) jako główny czynnik ryzyka wskazuje niski poziom higieny osobistej i seksualnej</a:t>
            </a:r>
          </a:p>
          <a:p>
            <a:pPr marL="0" indent="0" algn="just">
              <a:buNone/>
            </a:pPr>
            <a:r>
              <a:rPr lang="pl-PL" sz="1500" i="1" dirty="0" err="1"/>
              <a:t>Chorążka</a:t>
            </a:r>
            <a:r>
              <a:rPr lang="pl-PL" sz="1500" i="1" dirty="0"/>
              <a:t> A, Bieńkiewicz A. Profilaktyka raka szyjki macicy w świadomości studentek. Zdrowie Publiczne. 2007;112(3):340–344</a:t>
            </a:r>
          </a:p>
          <a:p>
            <a:pPr algn="just"/>
            <a:r>
              <a:rPr lang="pl-PL" b="1" dirty="0">
                <a:solidFill>
                  <a:srgbClr val="C31FBB"/>
                </a:solidFill>
              </a:rPr>
              <a:t>żadna</a:t>
            </a:r>
            <a:r>
              <a:rPr lang="pl-PL" dirty="0"/>
              <a:t> ze 100 ankietowanych kobiet </a:t>
            </a:r>
            <a:r>
              <a:rPr lang="pl-PL" dirty="0">
                <a:solidFill>
                  <a:srgbClr val="C31FBB"/>
                </a:solidFill>
              </a:rPr>
              <a:t>nie potrafi wskazać </a:t>
            </a:r>
            <a:r>
              <a:rPr lang="pl-PL" dirty="0"/>
              <a:t>większości czynników ryzyka rozwoju raka szyjki macicy</a:t>
            </a:r>
          </a:p>
          <a:p>
            <a:pPr marL="0" indent="0" algn="just">
              <a:buNone/>
            </a:pPr>
            <a:r>
              <a:rPr lang="pl-PL" sz="1500" i="1" dirty="0"/>
              <a:t>Cholewicka D, </a:t>
            </a:r>
            <a:r>
              <a:rPr lang="pl-PL" sz="1500" i="1" dirty="0" err="1"/>
              <a:t>Kabala</a:t>
            </a:r>
            <a:r>
              <a:rPr lang="pl-PL" sz="1500" i="1" dirty="0"/>
              <a:t> A, Dmoch-</a:t>
            </a:r>
            <a:r>
              <a:rPr lang="pl-PL" sz="1500" i="1" dirty="0" err="1"/>
              <a:t>Gajzlerska</a:t>
            </a:r>
            <a:r>
              <a:rPr lang="pl-PL" sz="1500" i="1" dirty="0"/>
              <a:t> E. Profilaktyka raka szyjki macicy, a świadomość kobiet. Ann </a:t>
            </a:r>
            <a:r>
              <a:rPr lang="pl-PL" sz="1500" i="1" dirty="0" err="1"/>
              <a:t>Univ</a:t>
            </a:r>
            <a:r>
              <a:rPr lang="pl-PL" sz="1500" i="1" dirty="0"/>
              <a:t> </a:t>
            </a:r>
            <a:r>
              <a:rPr lang="pl-PL" sz="1500" i="1" dirty="0" err="1"/>
              <a:t>Mariae</a:t>
            </a:r>
            <a:r>
              <a:rPr lang="pl-PL" sz="1500" i="1" dirty="0"/>
              <a:t> Curie </a:t>
            </a:r>
            <a:r>
              <a:rPr lang="pl-PL" sz="1500" i="1" dirty="0" err="1"/>
              <a:t>Sklodowska</a:t>
            </a:r>
            <a:r>
              <a:rPr lang="pl-PL" sz="1500" i="1" dirty="0"/>
              <a:t>. 2007, </a:t>
            </a:r>
            <a:r>
              <a:rPr lang="pl-PL" sz="1500" i="1" dirty="0" err="1"/>
              <a:t>Suppl</a:t>
            </a:r>
            <a:r>
              <a:rPr lang="pl-PL" sz="1500" i="1" dirty="0"/>
              <a:t>. XVIII: 369–371.</a:t>
            </a:r>
          </a:p>
          <a:p>
            <a:pPr algn="just"/>
            <a:r>
              <a:rPr lang="pl-PL" dirty="0"/>
              <a:t>większość studentek fizjoterapii prawidłowo wskazuje czynniki zwiększające ryzyko zachorowania, a </a:t>
            </a:r>
            <a:r>
              <a:rPr lang="pl-PL" dirty="0">
                <a:solidFill>
                  <a:srgbClr val="C31FBB"/>
                </a:solidFill>
              </a:rPr>
              <a:t>studentki technologii chemicznej </a:t>
            </a:r>
            <a:r>
              <a:rPr lang="pl-PL" dirty="0"/>
              <a:t>posiadają </a:t>
            </a:r>
            <a:r>
              <a:rPr lang="pl-PL" dirty="0">
                <a:solidFill>
                  <a:srgbClr val="C31FBB"/>
                </a:solidFill>
              </a:rPr>
              <a:t>niekompletną </a:t>
            </a:r>
            <a:r>
              <a:rPr lang="pl-PL" dirty="0"/>
              <a:t>wiedzę na ten temat</a:t>
            </a:r>
          </a:p>
          <a:p>
            <a:pPr marL="0" indent="0" algn="just">
              <a:buNone/>
            </a:pPr>
            <a:r>
              <a:rPr lang="pl-PL" sz="1500" i="1" dirty="0" err="1"/>
              <a:t>Mędrela</a:t>
            </a:r>
            <a:r>
              <a:rPr lang="pl-PL" sz="1500" i="1" dirty="0"/>
              <a:t>-Kuder  E.: „Poziom wiedzy z zakresu czynników ryzyka i profilaktyki raka szyjki macicy pośród studentek wybranych krakowskich uczelni”, Pol </a:t>
            </a:r>
            <a:r>
              <a:rPr lang="pl-PL" sz="1500" i="1" dirty="0" err="1"/>
              <a:t>Przegl</a:t>
            </a:r>
            <a:r>
              <a:rPr lang="pl-PL" sz="1500" i="1" dirty="0"/>
              <a:t> Nauk </a:t>
            </a:r>
            <a:r>
              <a:rPr lang="pl-PL" sz="1500" i="1" dirty="0" err="1"/>
              <a:t>Zdrow</a:t>
            </a:r>
            <a:r>
              <a:rPr lang="pl-PL" sz="1500" i="1" dirty="0"/>
              <a:t>. </a:t>
            </a:r>
            <a:r>
              <a:rPr lang="en-US" sz="1500" i="1" dirty="0"/>
              <a:t>2014;38:20–24.</a:t>
            </a:r>
            <a:endParaRPr lang="pl-PL" sz="1500" i="1" dirty="0"/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pl-PL" i="1" dirty="0"/>
          </a:p>
          <a:p>
            <a:pPr marL="0" indent="0" algn="just">
              <a:buNone/>
            </a:pPr>
            <a:endParaRPr lang="pl-PL" i="1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5E1FF2BF-F4EB-496E-A16B-00C1641083B8}"/>
              </a:ext>
            </a:extLst>
          </p:cNvPr>
          <p:cNvCxnSpPr/>
          <p:nvPr/>
        </p:nvCxnSpPr>
        <p:spPr>
          <a:xfrm>
            <a:off x="1569027" y="3429000"/>
            <a:ext cx="529937" cy="0"/>
          </a:xfrm>
          <a:prstGeom prst="line">
            <a:avLst/>
          </a:prstGeom>
          <a:ln>
            <a:solidFill>
              <a:srgbClr val="C31FB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3409BC04-A69D-44A7-9809-4538572DEAEE}"/>
              </a:ext>
            </a:extLst>
          </p:cNvPr>
          <p:cNvCxnSpPr/>
          <p:nvPr/>
        </p:nvCxnSpPr>
        <p:spPr>
          <a:xfrm>
            <a:off x="3196937" y="4547754"/>
            <a:ext cx="529937" cy="0"/>
          </a:xfrm>
          <a:prstGeom prst="line">
            <a:avLst/>
          </a:prstGeom>
          <a:ln>
            <a:solidFill>
              <a:srgbClr val="C31FB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AA7D08F-B1AD-4949-8A99-616ECC05E230}"/>
              </a:ext>
            </a:extLst>
          </p:cNvPr>
          <p:cNvCxnSpPr/>
          <p:nvPr/>
        </p:nvCxnSpPr>
        <p:spPr>
          <a:xfrm>
            <a:off x="6096000" y="5898573"/>
            <a:ext cx="529937" cy="0"/>
          </a:xfrm>
          <a:prstGeom prst="line">
            <a:avLst/>
          </a:prstGeom>
          <a:ln>
            <a:solidFill>
              <a:srgbClr val="C31FB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Grafika 8" descr="Trend wzrostowy">
            <a:extLst>
              <a:ext uri="{FF2B5EF4-FFF2-40B4-BE49-F238E27FC236}">
                <a16:creationId xmlns:a16="http://schemas.microsoft.com/office/drawing/2014/main" id="{FD79CC57-D7DB-4B68-8707-18D5747FC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8917" y="2710471"/>
            <a:ext cx="1437058" cy="14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7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54E2C5-4B4A-4FBE-9EFD-6C819224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599"/>
            <a:ext cx="9959801" cy="1550989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ANKIETA STUDENCKA 2018</a:t>
            </a:r>
            <a:br>
              <a:rPr lang="pl-PL" dirty="0"/>
            </a:br>
            <a:r>
              <a:rPr lang="pl-PL" dirty="0">
                <a:solidFill>
                  <a:srgbClr val="C31FBB"/>
                </a:solidFill>
              </a:rPr>
              <a:t>studenci kierunków medycznych &amp; niemedycznych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9A8B24-FE37-4AB1-9B39-5979DE992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352175"/>
            <a:ext cx="8596668" cy="3880773"/>
          </a:xfrm>
        </p:spPr>
        <p:txBody>
          <a:bodyPr>
            <a:noAutofit/>
          </a:bodyPr>
          <a:lstStyle/>
          <a:p>
            <a:pPr lvl="0"/>
            <a:r>
              <a:rPr lang="pl-PL" sz="1600" dirty="0"/>
              <a:t>Proszę zaznaczyć nowotwory, które według Pana/Pani mają związek z zarażeniem wirusem brodawczaka ludzkiego (HPV).</a:t>
            </a:r>
          </a:p>
          <a:p>
            <a:pPr lvl="0"/>
            <a:r>
              <a:rPr lang="pl-PL" sz="1600" dirty="0"/>
              <a:t>Proszę zaznaczyć jakie zna Pan/Pani drogi zakażenia wirusem brodawczaka ludzkiego?</a:t>
            </a:r>
          </a:p>
          <a:p>
            <a:pPr lvl="0"/>
            <a:r>
              <a:rPr lang="pl-PL" sz="1600" dirty="0"/>
              <a:t>Proszę zaznaczyć czynniki predysponujące do zachorowania na raka szyjki macicy.</a:t>
            </a:r>
          </a:p>
          <a:p>
            <a:pPr lvl="0"/>
            <a:r>
              <a:rPr lang="pl-PL" sz="1600" dirty="0"/>
              <a:t>Ile procent raków szyjki macicy ma według Pana/Pani związek z zakażeniem HPV?</a:t>
            </a:r>
          </a:p>
          <a:p>
            <a:pPr lvl="0"/>
            <a:r>
              <a:rPr lang="pl-PL" sz="1600" dirty="0"/>
              <a:t>Jakie objawy skłoniłyby Panią do pójścia do lekarza?*</a:t>
            </a:r>
          </a:p>
          <a:p>
            <a:pPr lvl="0"/>
            <a:r>
              <a:rPr lang="pl-PL" sz="1600" dirty="0"/>
              <a:t>Czy kiedykolwiek miała Pani wykonywane badanie cytologiczne?*</a:t>
            </a:r>
          </a:p>
          <a:p>
            <a:pPr lvl="0"/>
            <a:r>
              <a:rPr lang="pl-PL" sz="1600" dirty="0"/>
              <a:t>Jak często według Pana/Pani powinno być wykonywane badanie cytologiczne? </a:t>
            </a:r>
          </a:p>
          <a:p>
            <a:pPr lvl="0"/>
            <a:r>
              <a:rPr lang="pl-PL" sz="1600" dirty="0"/>
              <a:t>Wiedząc, iż średnio 3000 kobiet w Polsce choruje rocznie na raka szyjki macicy, ile według Pana/Pani procent spośród tych kobiet umiera?</a:t>
            </a:r>
          </a:p>
          <a:p>
            <a:pPr lvl="0"/>
            <a:r>
              <a:rPr lang="pl-PL" sz="1600" dirty="0"/>
              <a:t>Czy Pana/Pani zdaniem odsetek umieralności na raka szyjki macicy w danym kraju ma związek z programem profilaktyki? </a:t>
            </a:r>
          </a:p>
          <a:p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171296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44A344-BCAF-40D5-B10A-66F1B8B28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CZYNNIKI RYZYKA RAKA SZYJKI MACICY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8212ED7B-3EBA-4A04-A79D-6EF925248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824070"/>
              </p:ext>
            </p:extLst>
          </p:nvPr>
        </p:nvGraphicFramePr>
        <p:xfrm>
          <a:off x="677863" y="2160588"/>
          <a:ext cx="8596312" cy="433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B291995B-7936-4983-A7BB-ECF28A1474DF}"/>
              </a:ext>
            </a:extLst>
          </p:cNvPr>
          <p:cNvSpPr/>
          <p:nvPr/>
        </p:nvSpPr>
        <p:spPr>
          <a:xfrm>
            <a:off x="1863524" y="3680750"/>
            <a:ext cx="2500132" cy="2465408"/>
          </a:xfrm>
          <a:prstGeom prst="rect">
            <a:avLst/>
          </a:prstGeom>
          <a:noFill/>
          <a:ln w="38100">
            <a:solidFill>
              <a:srgbClr val="C31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16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C3EC4B-E8C6-49D5-A0A5-4DDCE3C9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CZYNNIKI RYZYKA RAKA SZYJKI MACICY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14BD9F0-BE78-4DC7-AF76-7713C176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72" y="1381990"/>
            <a:ext cx="175853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16A0133-C0F3-429B-9801-B89E21263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72" y="4696690"/>
            <a:ext cx="175853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" name="Obiekt 4">
            <a:extLst>
              <a:ext uri="{FF2B5EF4-FFF2-40B4-BE49-F238E27FC236}">
                <a16:creationId xmlns:a16="http://schemas.microsoft.com/office/drawing/2014/main" id="{78AD36D7-1136-4F53-89C3-6FCF22781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790782"/>
              </p:ext>
            </p:extLst>
          </p:nvPr>
        </p:nvGraphicFramePr>
        <p:xfrm>
          <a:off x="677690" y="2126586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B98E00B0-2273-4424-BEAB-316B690E2A88}"/>
              </a:ext>
            </a:extLst>
          </p:cNvPr>
          <p:cNvSpPr/>
          <p:nvPr/>
        </p:nvSpPr>
        <p:spPr>
          <a:xfrm>
            <a:off x="775503" y="3020992"/>
            <a:ext cx="1446835" cy="2455018"/>
          </a:xfrm>
          <a:prstGeom prst="rect">
            <a:avLst/>
          </a:prstGeom>
          <a:noFill/>
          <a:ln w="38100">
            <a:solidFill>
              <a:srgbClr val="C31F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27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9B761-69E4-4062-B6C7-E3870DC80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2) CZY PROFILAKTYKA MA POZYTYWNY ASPEKT EKONOMICZNY?</a:t>
            </a:r>
          </a:p>
        </p:txBody>
      </p:sp>
      <p:pic>
        <p:nvPicPr>
          <p:cNvPr id="5" name="Grafika 4" descr="Skarbonka">
            <a:extLst>
              <a:ext uri="{FF2B5EF4-FFF2-40B4-BE49-F238E27FC236}">
                <a16:creationId xmlns:a16="http://schemas.microsoft.com/office/drawing/2014/main" id="{E20ECD10-EFA4-4B2E-9E32-40933B0A1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0359" y="3689429"/>
            <a:ext cx="1792147" cy="17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3298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1138</Words>
  <Application>Microsoft Office PowerPoint</Application>
  <PresentationFormat>Panoramiczny</PresentationFormat>
  <Paragraphs>79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Faseta</vt:lpstr>
      <vt:lpstr>Socjo-ekonomiczny aspekt profilaktyki raka szyjki macicy </vt:lpstr>
      <vt:lpstr>Prezentacja programu PowerPoint</vt:lpstr>
      <vt:lpstr>Prezentacja programu PowerPoint</vt:lpstr>
      <vt:lpstr>CZYNNIKI RYZYKA RAKA SZYJKI MACICY</vt:lpstr>
      <vt:lpstr>CZYNNIKI RYZYKA RAKA SZYJKI MACICY</vt:lpstr>
      <vt:lpstr>ANKIETA STUDENCKA 2018 studenci kierunków medycznych &amp; niemedycznych</vt:lpstr>
      <vt:lpstr>CZYNNIKI RYZYKA RAKA SZYJKI MACICY</vt:lpstr>
      <vt:lpstr>CZYNNIKI RYZYKA RAKA SZYJKI MACICY</vt:lpstr>
      <vt:lpstr>Prezentacja programu PowerPoint</vt:lpstr>
      <vt:lpstr>KOSZTY PROFILAKTYKI</vt:lpstr>
      <vt:lpstr>KOSZTY PROFILAKTYKI</vt:lpstr>
      <vt:lpstr>KOSZTY PROFILAKTYKI</vt:lpstr>
      <vt:lpstr>KOSZTY LECZENIA RAKA SZYJKI MACICY</vt:lpstr>
      <vt:lpstr>KOSZTY PROFILAKTYKI, A KOSZTY LECZENIA RAKA SZYJKI MACICY</vt:lpstr>
      <vt:lpstr>Prezentacja programu PowerPoint</vt:lpstr>
      <vt:lpstr>ZGŁASZANIE SIĘ PACJENTEK DO LEKARZA</vt:lpstr>
      <vt:lpstr>ZGŁASZANIE SIĘ PACJENTEK DO LEKARZA</vt:lpstr>
      <vt:lpstr>EKONOMIA STADIÓW ZAAWANSOWANIA RAKA SZYJKI MACICY</vt:lpstr>
      <vt:lpstr>Prezentacja programu PowerPoint</vt:lpstr>
      <vt:lpstr>PALENIE PAPIEROSÓW, A RAK SZYJKI MACICY</vt:lpstr>
      <vt:lpstr>PALENIE PAPIEROSÓW, A RAK SZYJKI MACICY</vt:lpstr>
      <vt:lpstr>Prezentacja programu PowerPoint</vt:lpstr>
      <vt:lpstr>WNIOSKI</vt:lpstr>
      <vt:lpstr>WNIOSKI</vt:lpstr>
      <vt:lpstr>Wnioski</vt:lpstr>
      <vt:lpstr>Wnioski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Maksimiuk</dc:creator>
  <cp:lastModifiedBy>michalfudi.4@gmail.com</cp:lastModifiedBy>
  <cp:revision>23</cp:revision>
  <dcterms:created xsi:type="dcterms:W3CDTF">2019-11-24T13:11:26Z</dcterms:created>
  <dcterms:modified xsi:type="dcterms:W3CDTF">2019-12-03T20:03:29Z</dcterms:modified>
</cp:coreProperties>
</file>